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3" r:id="rId1"/>
  </p:sld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10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C0425-7546-E042-84E6-C8F5AA9A5993}" type="datetimeFigureOut">
              <a:rPr lang="en-US" smtClean="0"/>
              <a:t>9/10/13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DAA5C-D48B-B34C-AE49-FE675C4C7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314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B81BB29-99A6-4943-A690-950464E586A6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0B81BB29-99A6-4943-A690-950464E586A6}" type="datetimeFigureOut">
              <a:rPr lang="en-US" smtClean="0"/>
              <a:t>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B8F2C5ED-5405-5F40-A0CE-28C3A95375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BB29-99A6-4943-A690-950464E586A6}" type="datetimeFigureOut">
              <a:rPr lang="en-US" smtClean="0"/>
              <a:t>9/10/13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BB29-99A6-4943-A690-950464E586A6}" type="datetimeFigureOut">
              <a:rPr lang="en-US" smtClean="0"/>
              <a:t>9/10/13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2C5ED-5405-5F40-A0CE-28C3A95375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BB29-99A6-4943-A690-950464E586A6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2C5ED-5405-5F40-A0CE-28C3A95375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BB29-99A6-4943-A690-950464E586A6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2C5ED-5405-5F40-A0CE-28C3A95375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BB29-99A6-4943-A690-950464E586A6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2C5ED-5405-5F40-A0CE-28C3A95375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B81BB29-99A6-4943-A690-950464E586A6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B81BB29-99A6-4943-A690-950464E586A6}" type="datetimeFigureOut">
              <a:rPr lang="en-US" smtClean="0"/>
              <a:t>9/10/13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BB29-99A6-4943-A690-950464E586A6}" type="datetimeFigureOut">
              <a:rPr lang="en-US" smtClean="0"/>
              <a:t>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2C5ED-5405-5F40-A0CE-28C3A95375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BB29-99A6-4943-A690-950464E586A6}" type="datetimeFigureOut">
              <a:rPr lang="en-US" smtClean="0"/>
              <a:t>9/10/13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2C5ED-5405-5F40-A0CE-28C3A95375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BB29-99A6-4943-A690-950464E586A6}" type="datetimeFigureOut">
              <a:rPr lang="en-US" smtClean="0"/>
              <a:t>9/10/13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2C5ED-5405-5F40-A0CE-28C3A95375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BB29-99A6-4943-A690-950464E586A6}" type="datetimeFigureOut">
              <a:rPr lang="en-US" smtClean="0"/>
              <a:t>9/10/13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2C5ED-5405-5F40-A0CE-28C3A95375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0B81BB29-99A6-4943-A690-950464E586A6}" type="datetimeFigureOut">
              <a:rPr lang="en-US" smtClean="0"/>
              <a:t>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B8F2C5ED-5405-5F40-A0CE-28C3A95375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B81BB29-99A6-4943-A690-950464E586A6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8F2C5ED-5405-5F40-A0CE-28C3A95375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  <p:sldLayoutId id="2147483806" r:id="rId13"/>
    <p:sldLayoutId id="2147483807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9959" y="3462568"/>
            <a:ext cx="5867400" cy="14700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The Nature of Science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Chapter 1, section 1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36131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Models in Science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305" y="1949824"/>
            <a:ext cx="8439828" cy="4605994"/>
          </a:xfrm>
        </p:spPr>
        <p:txBody>
          <a:bodyPr>
            <a:normAutofit lnSpcReduction="10000"/>
          </a:bodyPr>
          <a:lstStyle/>
          <a:p>
            <a:pPr marL="800100" lvl="1" indent="-457200">
              <a:buFont typeface="+mj-lt"/>
              <a:buAutoNum type="arabicPeriod" startAt="3"/>
            </a:pPr>
            <a:r>
              <a:rPr lang="en-US" sz="2800" b="1" u="sng" dirty="0" smtClean="0"/>
              <a:t>Idea models </a:t>
            </a:r>
            <a:r>
              <a:rPr lang="en-US" sz="2800" dirty="0" smtClean="0"/>
              <a:t>are concepts that describe how someone thinks about something in the natural world.</a:t>
            </a:r>
          </a:p>
          <a:p>
            <a:pPr marL="514350" indent="-514350">
              <a:buFont typeface="+mj-lt"/>
              <a:buAutoNum type="alphaUcPeriod" startAt="3"/>
            </a:pPr>
            <a:r>
              <a:rPr lang="en-US" sz="3200" dirty="0" smtClean="0"/>
              <a:t>Models have several uses:</a:t>
            </a:r>
          </a:p>
          <a:p>
            <a:pPr marL="1533525" lvl="1" indent="-514350" defTabSz="1433513">
              <a:buFont typeface="+mj-lt"/>
              <a:buAutoNum type="arabicPeriod"/>
            </a:pPr>
            <a:r>
              <a:rPr lang="en-US" sz="2800" dirty="0" smtClean="0"/>
              <a:t>Models </a:t>
            </a:r>
            <a:r>
              <a:rPr lang="en-US" sz="2800" i="1" u="sng" dirty="0" smtClean="0"/>
              <a:t>communicate</a:t>
            </a:r>
            <a:r>
              <a:rPr lang="en-US" sz="2800" dirty="0" smtClean="0"/>
              <a:t> observations and ideas.</a:t>
            </a:r>
          </a:p>
          <a:p>
            <a:pPr marL="1533525" lvl="1" indent="-514350" defTabSz="1433513">
              <a:buFont typeface="+mj-lt"/>
              <a:buAutoNum type="arabicPeriod"/>
            </a:pPr>
            <a:r>
              <a:rPr lang="en-US" sz="2800" dirty="0" smtClean="0"/>
              <a:t>Models can </a:t>
            </a:r>
            <a:r>
              <a:rPr lang="en-US" sz="2800" i="1" u="sng" dirty="0" smtClean="0"/>
              <a:t>test</a:t>
            </a:r>
            <a:r>
              <a:rPr lang="en-US" sz="2800" dirty="0" smtClean="0"/>
              <a:t> predictions.</a:t>
            </a:r>
          </a:p>
          <a:p>
            <a:pPr marL="1533525" lvl="1" indent="-514350" defTabSz="1433513">
              <a:buFont typeface="+mj-lt"/>
              <a:buAutoNum type="arabicPeriod"/>
            </a:pPr>
            <a:r>
              <a:rPr lang="en-US" sz="2800" dirty="0" smtClean="0"/>
              <a:t>Models can </a:t>
            </a:r>
            <a:r>
              <a:rPr lang="en-US" sz="2800" i="1" u="sng" dirty="0" smtClean="0"/>
              <a:t>save</a:t>
            </a:r>
            <a:r>
              <a:rPr lang="en-US" sz="2800" dirty="0" smtClean="0"/>
              <a:t> time, money and lives.</a:t>
            </a:r>
          </a:p>
          <a:p>
            <a:pPr marL="576263" indent="-514350" defTabSz="1433513">
              <a:buFont typeface="+mj-lt"/>
              <a:buAutoNum type="alphaUcPeriod" startAt="4"/>
            </a:pPr>
            <a:r>
              <a:rPr lang="en-US" sz="3000" dirty="0" smtClean="0"/>
              <a:t>Models </a:t>
            </a:r>
            <a:r>
              <a:rPr lang="en-US" sz="3000" i="1" u="sng" dirty="0" smtClean="0"/>
              <a:t>change</a:t>
            </a:r>
            <a:r>
              <a:rPr lang="en-US" sz="3000" dirty="0" smtClean="0"/>
              <a:t> over time as new observations and discoveries are made.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568415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The Nature of Science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Chapter 1, section  4</a:t>
            </a:r>
          </a:p>
        </p:txBody>
      </p:sp>
    </p:spTree>
    <p:extLst>
      <p:ext uri="{BB962C8B-B14F-4D97-AF65-F5344CB8AC3E}">
        <p14:creationId xmlns:p14="http://schemas.microsoft.com/office/powerpoint/2010/main" val="3483669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Scientific Explanation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185" y="1949824"/>
            <a:ext cx="8234978" cy="4007224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3200" b="1" u="sng" dirty="0" smtClean="0"/>
              <a:t>Critical thinking </a:t>
            </a:r>
            <a:r>
              <a:rPr lang="en-US" sz="3200" dirty="0" smtClean="0"/>
              <a:t>is using what is known to decide if new facts </a:t>
            </a:r>
            <a:r>
              <a:rPr lang="en-US" sz="3200" dirty="0"/>
              <a:t>s</a:t>
            </a:r>
            <a:r>
              <a:rPr lang="en-US" sz="3200" dirty="0" smtClean="0"/>
              <a:t>hould be agreed with or believed.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3200" b="1" u="sng" dirty="0" smtClean="0"/>
              <a:t>Data</a:t>
            </a:r>
            <a:r>
              <a:rPr lang="en-US" sz="3200" dirty="0" smtClean="0"/>
              <a:t> should be evaluated.</a:t>
            </a:r>
          </a:p>
          <a:p>
            <a:pPr marL="857250" lvl="1" indent="-514350">
              <a:buFont typeface="+mj-lt"/>
              <a:buAutoNum type="arabicPeriod"/>
            </a:pPr>
            <a:r>
              <a:rPr lang="en-US" sz="3000" dirty="0" smtClean="0"/>
              <a:t>The data should be </a:t>
            </a:r>
            <a:r>
              <a:rPr lang="en-US" sz="3000" i="1" u="sng" dirty="0" smtClean="0"/>
              <a:t>specific</a:t>
            </a:r>
            <a:r>
              <a:rPr lang="en-US" sz="3000" dirty="0" smtClean="0"/>
              <a:t> and </a:t>
            </a:r>
            <a:r>
              <a:rPr lang="en-US" sz="3000" i="1" u="sng" dirty="0" smtClean="0"/>
              <a:t>exact</a:t>
            </a:r>
            <a:r>
              <a:rPr lang="en-US" sz="3000" dirty="0" smtClean="0"/>
              <a:t>.</a:t>
            </a:r>
          </a:p>
          <a:p>
            <a:pPr marL="857250" lvl="1" indent="-514350">
              <a:buFont typeface="+mj-lt"/>
              <a:buAutoNum type="arabicPeriod"/>
            </a:pPr>
            <a:r>
              <a:rPr lang="en-US" sz="3000" dirty="0" smtClean="0"/>
              <a:t>Observations should be carefully, accurately, and completely </a:t>
            </a:r>
            <a:r>
              <a:rPr lang="en-US" sz="3000" i="1" u="sng" dirty="0" smtClean="0"/>
              <a:t>noted</a:t>
            </a:r>
            <a:r>
              <a:rPr lang="en-US" sz="3000" dirty="0" smtClean="0"/>
              <a:t>.</a:t>
            </a:r>
          </a:p>
          <a:p>
            <a:pPr marL="857250" lvl="1" indent="-514350">
              <a:buFont typeface="+mj-lt"/>
              <a:buAutoNum type="arabicPeriod"/>
            </a:pPr>
            <a:r>
              <a:rPr lang="en-US" sz="3000" dirty="0" smtClean="0"/>
              <a:t>Data must be </a:t>
            </a:r>
            <a:r>
              <a:rPr lang="en-US" sz="3000" i="1" u="sng" dirty="0" smtClean="0"/>
              <a:t>repeatable</a:t>
            </a:r>
            <a:r>
              <a:rPr lang="en-US" sz="3000" dirty="0" smtClean="0"/>
              <a:t> to be reliable.</a:t>
            </a:r>
          </a:p>
          <a:p>
            <a:pPr marL="457200" indent="-457200">
              <a:buFont typeface="+mj-lt"/>
              <a:buAutoNum type="arabicPeriod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49296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215" y="295833"/>
            <a:ext cx="8234978" cy="1143000"/>
          </a:xfrm>
        </p:spPr>
        <p:txBody>
          <a:bodyPr>
            <a:normAutofit/>
          </a:bodyPr>
          <a:lstStyle/>
          <a:p>
            <a:r>
              <a:rPr lang="en-US" dirty="0"/>
              <a:t>Evaluating Scientific </a:t>
            </a:r>
            <a:r>
              <a:rPr lang="en-US" dirty="0" smtClean="0"/>
              <a:t>Explanation </a:t>
            </a:r>
            <a:r>
              <a:rPr lang="en-US" sz="2800" dirty="0" smtClean="0"/>
              <a:t>(cont’d)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214" y="1949824"/>
            <a:ext cx="8501283" cy="4483072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lphaUcPeriod" startAt="3"/>
            </a:pPr>
            <a:r>
              <a:rPr lang="en-US" sz="3200" dirty="0" smtClean="0"/>
              <a:t> </a:t>
            </a:r>
            <a:r>
              <a:rPr lang="en-US" sz="3200" b="1" u="sng" dirty="0" smtClean="0"/>
              <a:t>Conclusions</a:t>
            </a:r>
            <a:r>
              <a:rPr lang="en-US" sz="3200" dirty="0" smtClean="0"/>
              <a:t> should be evaluated.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3000" dirty="0" smtClean="0"/>
              <a:t>Conclusions should </a:t>
            </a:r>
            <a:r>
              <a:rPr lang="en-US" sz="3000" i="1" u="sng" dirty="0" smtClean="0"/>
              <a:t>make sense</a:t>
            </a:r>
            <a:r>
              <a:rPr lang="en-US" sz="3000" dirty="0" smtClean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3000" i="1" u="sng" dirty="0" smtClean="0"/>
              <a:t>Other explanations </a:t>
            </a:r>
            <a:r>
              <a:rPr lang="en-US" sz="3000" dirty="0" smtClean="0"/>
              <a:t>could be considered before a single conclusion is reached.</a:t>
            </a:r>
          </a:p>
          <a:p>
            <a:pPr marL="457200" indent="-457200">
              <a:buFont typeface="+mj-lt"/>
              <a:buAutoNum type="alphaUcPeriod" startAt="4"/>
            </a:pPr>
            <a:r>
              <a:rPr lang="en-US" sz="3200" b="1" u="sng" dirty="0" smtClean="0"/>
              <a:t>Advertising</a:t>
            </a:r>
            <a:r>
              <a:rPr lang="en-US" sz="3200" dirty="0" smtClean="0"/>
              <a:t> claims should be carefully analyzed since they are designed to sell products rather than to promote scientific evidence impartially.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58767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is Science?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700" y="1949824"/>
            <a:ext cx="8378373" cy="4007224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200" dirty="0" smtClean="0"/>
              <a:t>Science is a way of learning about the natural world.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/>
              <a:t>Scientists ask questions about the natural world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/>
              <a:t>Questions about art, politics, etc. cannot be answered by science. There are no definitive answers, mostly opinions.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/>
              <a:t>Answers are uncertain because new knowledge and discoveries are continually being made.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32457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Science? </a:t>
            </a:r>
            <a:r>
              <a:rPr lang="en-US" sz="2000" dirty="0" smtClean="0"/>
              <a:t>(cont’d)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4"/>
            <a:ext cx="8008610" cy="4442098"/>
          </a:xfrm>
        </p:spPr>
        <p:txBody>
          <a:bodyPr>
            <a:noAutofit/>
          </a:bodyPr>
          <a:lstStyle/>
          <a:p>
            <a:pPr marL="914400" lvl="1" indent="-514350">
              <a:buFont typeface="+mj-lt"/>
              <a:buAutoNum type="arabicPeriod" startAt="4"/>
            </a:pPr>
            <a:r>
              <a:rPr lang="en-US" sz="3200" b="1" u="sng" dirty="0" smtClean="0"/>
              <a:t>Scientific Theory </a:t>
            </a:r>
            <a:r>
              <a:rPr lang="en-US" sz="3200" dirty="0" smtClean="0"/>
              <a:t>is an attempted explanation for repeatedly observed patterns in the natural world.</a:t>
            </a:r>
          </a:p>
          <a:p>
            <a:pPr marL="914400" lvl="1" indent="-514350">
              <a:buFont typeface="+mj-lt"/>
              <a:buAutoNum type="arabicPeriod" startAt="4"/>
            </a:pPr>
            <a:r>
              <a:rPr lang="en-US" sz="3200" dirty="0" smtClean="0"/>
              <a:t>A rule that describes a pattern in nature is a </a:t>
            </a:r>
            <a:r>
              <a:rPr lang="en-US" sz="3200" b="1" u="sng" dirty="0" smtClean="0"/>
              <a:t>scientific law</a:t>
            </a:r>
            <a:r>
              <a:rPr lang="en-US" sz="3200" dirty="0" smtClean="0"/>
              <a:t>.</a:t>
            </a:r>
          </a:p>
          <a:p>
            <a:pPr marL="514350" indent="-514350">
              <a:buFont typeface="+mj-lt"/>
              <a:buAutoNum type="alphaUcPeriod" startAt="2"/>
            </a:pPr>
            <a:r>
              <a:rPr lang="en-US" sz="3200" dirty="0" smtClean="0"/>
              <a:t>Scientists study </a:t>
            </a:r>
            <a:r>
              <a:rPr lang="en-US" sz="3200" b="1" u="sng" dirty="0" smtClean="0"/>
              <a:t>systems</a:t>
            </a:r>
            <a:r>
              <a:rPr lang="en-US" sz="3200" dirty="0" smtClean="0"/>
              <a:t> – collections of structures, cycles, and processes that relate to and interact with each other.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17354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Science? </a:t>
            </a:r>
            <a:r>
              <a:rPr lang="en-US" sz="2000" dirty="0" smtClean="0"/>
              <a:t>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184" y="1949824"/>
            <a:ext cx="8337403" cy="4007224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sz="3200" dirty="0" smtClean="0"/>
              <a:t>Science is divided into three main branches that study different systems.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b="1" u="sng" dirty="0" smtClean="0"/>
              <a:t>Life Science </a:t>
            </a:r>
            <a:r>
              <a:rPr lang="en-US" sz="2800" dirty="0" smtClean="0"/>
              <a:t>studies living things and how they interact.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/>
              <a:t>Earth and space systems are studied in </a:t>
            </a:r>
            <a:r>
              <a:rPr lang="en-US" sz="2800" b="1" u="sng" dirty="0" smtClean="0"/>
              <a:t>Earth Science.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b="1" u="sng" dirty="0" smtClean="0"/>
              <a:t>Physical Science </a:t>
            </a:r>
            <a:r>
              <a:rPr lang="en-US" sz="2800" dirty="0" smtClean="0"/>
              <a:t>studies matter and energy.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/>
              <a:t>The practical use of science is called </a:t>
            </a:r>
            <a:r>
              <a:rPr lang="en-US" sz="2800" b="1" u="sng" dirty="0" smtClean="0"/>
              <a:t>Technology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9860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The Nature of Science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Chapter 1, section </a:t>
            </a:r>
            <a:r>
              <a:rPr lang="en-US" sz="2800" dirty="0" smtClean="0"/>
              <a:t> 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8285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Science in Action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276" y="1949824"/>
            <a:ext cx="8460312" cy="456502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3200" dirty="0" smtClean="0"/>
              <a:t>The scientific method includes </a:t>
            </a:r>
          </a:p>
          <a:p>
            <a:pPr lvl="1"/>
            <a:r>
              <a:rPr lang="en-US" sz="3200" dirty="0" smtClean="0"/>
              <a:t>observing, </a:t>
            </a:r>
          </a:p>
          <a:p>
            <a:pPr lvl="1"/>
            <a:r>
              <a:rPr lang="en-US" sz="3200" dirty="0" smtClean="0"/>
              <a:t>questioning, and researching; </a:t>
            </a:r>
          </a:p>
          <a:p>
            <a:pPr lvl="1"/>
            <a:r>
              <a:rPr lang="en-US" sz="3200" dirty="0" smtClean="0"/>
              <a:t>forming an hypothesis; predicting an outcome;</a:t>
            </a:r>
          </a:p>
          <a:p>
            <a:pPr lvl="1"/>
            <a:r>
              <a:rPr lang="en-US" sz="3200" dirty="0" smtClean="0"/>
              <a:t> investigating; analyzing;</a:t>
            </a:r>
          </a:p>
          <a:p>
            <a:pPr lvl="1"/>
            <a:r>
              <a:rPr lang="en-US" sz="3200" dirty="0" smtClean="0"/>
              <a:t> forming conclusions, communicating findings; and repeating the process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29544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in Action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275" y="1949823"/>
            <a:ext cx="8603708" cy="4544533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lphaUcPeriod" startAt="2"/>
            </a:pPr>
            <a:r>
              <a:rPr lang="en-US" sz="3200" dirty="0" smtClean="0"/>
              <a:t>Scientists </a:t>
            </a:r>
            <a:r>
              <a:rPr lang="en-US" sz="3200" b="1" u="sng" dirty="0" smtClean="0"/>
              <a:t>infer</a:t>
            </a:r>
            <a:r>
              <a:rPr lang="en-US" sz="3200" dirty="0" smtClean="0"/>
              <a:t> conclusions based on observations.</a:t>
            </a:r>
          </a:p>
          <a:p>
            <a:pPr marL="457200" indent="-457200">
              <a:buFont typeface="+mj-lt"/>
              <a:buAutoNum type="alphaUcPeriod" startAt="2"/>
            </a:pPr>
            <a:r>
              <a:rPr lang="en-US" sz="3200" dirty="0" smtClean="0"/>
              <a:t>A </a:t>
            </a:r>
            <a:r>
              <a:rPr lang="en-US" sz="3200" b="1" u="sng" dirty="0" smtClean="0"/>
              <a:t>controlled experiment </a:t>
            </a:r>
            <a:r>
              <a:rPr lang="en-US" sz="3200" dirty="0" smtClean="0"/>
              <a:t>is one type of scientific investigation.</a:t>
            </a:r>
          </a:p>
          <a:p>
            <a:pPr marL="857250" lvl="1" indent="-514350">
              <a:buFont typeface="+mj-lt"/>
              <a:buAutoNum type="arabicPeriod"/>
            </a:pPr>
            <a:r>
              <a:rPr lang="en-US" sz="3000" dirty="0" smtClean="0"/>
              <a:t>Factors that an be changed in an experiment are </a:t>
            </a:r>
            <a:r>
              <a:rPr lang="en-US" sz="3000" b="1" u="sng" dirty="0" smtClean="0"/>
              <a:t>variables</a:t>
            </a:r>
            <a:r>
              <a:rPr lang="en-US" sz="3000" dirty="0" smtClean="0"/>
              <a:t>.</a:t>
            </a:r>
          </a:p>
          <a:p>
            <a:pPr marL="857250" lvl="1" indent="-514350">
              <a:buFont typeface="+mj-lt"/>
              <a:buAutoNum type="arabicPeriod"/>
            </a:pPr>
            <a:r>
              <a:rPr lang="en-US" sz="3000" b="1" u="sng" dirty="0" smtClean="0"/>
              <a:t>Constants</a:t>
            </a:r>
            <a:r>
              <a:rPr lang="en-US" sz="3000" dirty="0" smtClean="0"/>
              <a:t> are variables that remain unchanged.</a:t>
            </a:r>
          </a:p>
        </p:txBody>
      </p:sp>
    </p:spTree>
    <p:extLst>
      <p:ext uri="{BB962C8B-B14F-4D97-AF65-F5344CB8AC3E}">
        <p14:creationId xmlns:p14="http://schemas.microsoft.com/office/powerpoint/2010/main" val="1505107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The Nature of Science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Chapter 1, section  3</a:t>
            </a:r>
          </a:p>
        </p:txBody>
      </p:sp>
    </p:spTree>
    <p:extLst>
      <p:ext uri="{BB962C8B-B14F-4D97-AF65-F5344CB8AC3E}">
        <p14:creationId xmlns:p14="http://schemas.microsoft.com/office/powerpoint/2010/main" val="152734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Models in Science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4"/>
            <a:ext cx="7926670" cy="444209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3200" dirty="0" smtClean="0"/>
              <a:t> A Model is a representation of an object or event used as a tool for understanding the natural world.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3200" dirty="0" smtClean="0"/>
              <a:t>Models come in three basic types:</a:t>
            </a:r>
          </a:p>
          <a:p>
            <a:pPr marL="857250" lvl="1" indent="-514350">
              <a:buFont typeface="+mj-lt"/>
              <a:buAutoNum type="arabicPeriod"/>
            </a:pPr>
            <a:r>
              <a:rPr lang="en-US" sz="3000" b="1" u="sng" dirty="0" smtClean="0"/>
              <a:t>Physical models </a:t>
            </a:r>
            <a:r>
              <a:rPr lang="en-US" sz="3000" dirty="0" smtClean="0"/>
              <a:t>can be seen and touched.</a:t>
            </a:r>
          </a:p>
          <a:p>
            <a:pPr marL="857250" lvl="1" indent="-514350">
              <a:buFont typeface="+mj-lt"/>
              <a:buAutoNum type="arabicPeriod"/>
            </a:pPr>
            <a:r>
              <a:rPr lang="en-US" sz="3000" b="1" u="sng" dirty="0" smtClean="0"/>
              <a:t>Computer models </a:t>
            </a:r>
            <a:r>
              <a:rPr lang="en-US" sz="3000" dirty="0" smtClean="0"/>
              <a:t>can be seen on a computer screen but not touched.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36694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249</TotalTime>
  <Words>499</Words>
  <Application>Microsoft Macintosh PowerPoint</Application>
  <PresentationFormat>On-screen Show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Pixel</vt:lpstr>
      <vt:lpstr>The Nature of Science</vt:lpstr>
      <vt:lpstr>What is Science?</vt:lpstr>
      <vt:lpstr>What is Science? (cont’d)</vt:lpstr>
      <vt:lpstr>What is Science? (cont’d)</vt:lpstr>
      <vt:lpstr>The Nature of Science</vt:lpstr>
      <vt:lpstr>Science in Action</vt:lpstr>
      <vt:lpstr>Science in Action (cont’d)</vt:lpstr>
      <vt:lpstr>The Nature of Science</vt:lpstr>
      <vt:lpstr>Models in Science</vt:lpstr>
      <vt:lpstr>Models in Science (cont’d)</vt:lpstr>
      <vt:lpstr>The Nature of Science</vt:lpstr>
      <vt:lpstr>Evaluating Scientific Explanation</vt:lpstr>
      <vt:lpstr>Evaluating Scientific Explanation (cont’d)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Denice Fogel User</dc:creator>
  <cp:lastModifiedBy>St. Aloysius</cp:lastModifiedBy>
  <cp:revision>31</cp:revision>
  <cp:lastPrinted>2013-08-29T16:01:06Z</cp:lastPrinted>
  <dcterms:created xsi:type="dcterms:W3CDTF">2013-08-09T20:05:50Z</dcterms:created>
  <dcterms:modified xsi:type="dcterms:W3CDTF">2013-09-10T14:41:38Z</dcterms:modified>
</cp:coreProperties>
</file>